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9" r:id="rId3"/>
    <p:sldId id="270" r:id="rId4"/>
    <p:sldId id="262" r:id="rId5"/>
    <p:sldId id="260" r:id="rId6"/>
    <p:sldId id="261" r:id="rId7"/>
    <p:sldId id="268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4" autoAdjust="0"/>
    <p:restoredTop sz="94660"/>
  </p:normalViewPr>
  <p:slideViewPr>
    <p:cSldViewPr snapToGrid="0">
      <p:cViewPr varScale="1">
        <p:scale>
          <a:sx n="70" d="100"/>
          <a:sy n="70" d="100"/>
        </p:scale>
        <p:origin x="14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7F6E08-8A18-4665-B766-D4E336F12F53}" type="datetimeFigureOut">
              <a:rPr lang="en-US" smtClean="0"/>
              <a:t>6/21/2015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8DAF8C-94B4-45FF-A069-9D8F8BB16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945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incidental angiographic documentation of stent occlusion in the absence of clinical signs or symptoms is not considered a confirmed stent thrombosis (silent occlusion).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8DAF8C-94B4-45FF-A069-9D8F8BB167F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43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1F2B5-7800-4E08-9EF1-071A3CB41B03}" type="datetimeFigureOut">
              <a:rPr lang="en-US" smtClean="0"/>
              <a:t>6/21/2015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4499-7E6B-481E-B394-119EE8159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247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1F2B5-7800-4E08-9EF1-071A3CB41B03}" type="datetimeFigureOut">
              <a:rPr lang="en-US" smtClean="0"/>
              <a:t>6/21/2015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4499-7E6B-481E-B394-119EE8159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891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1F2B5-7800-4E08-9EF1-071A3CB41B03}" type="datetimeFigureOut">
              <a:rPr lang="en-US" smtClean="0"/>
              <a:t>6/21/2015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4499-7E6B-481E-B394-119EE8159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281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1F2B5-7800-4E08-9EF1-071A3CB41B03}" type="datetimeFigureOut">
              <a:rPr lang="en-US" smtClean="0"/>
              <a:t>6/21/2015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4499-7E6B-481E-B394-119EE8159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126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1F2B5-7800-4E08-9EF1-071A3CB41B03}" type="datetimeFigureOut">
              <a:rPr lang="en-US" smtClean="0"/>
              <a:t>6/21/2015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4499-7E6B-481E-B394-119EE8159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150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1F2B5-7800-4E08-9EF1-071A3CB41B03}" type="datetimeFigureOut">
              <a:rPr lang="en-US" smtClean="0"/>
              <a:t>6/21/2015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4499-7E6B-481E-B394-119EE8159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36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1F2B5-7800-4E08-9EF1-071A3CB41B03}" type="datetimeFigureOut">
              <a:rPr lang="en-US" smtClean="0"/>
              <a:t>6/21/2015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4499-7E6B-481E-B394-119EE8159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916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1F2B5-7800-4E08-9EF1-071A3CB41B03}" type="datetimeFigureOut">
              <a:rPr lang="en-US" smtClean="0"/>
              <a:t>6/21/2015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4499-7E6B-481E-B394-119EE8159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176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1F2B5-7800-4E08-9EF1-071A3CB41B03}" type="datetimeFigureOut">
              <a:rPr lang="en-US" smtClean="0"/>
              <a:t>6/21/2015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4499-7E6B-481E-B394-119EE8159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867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1F2B5-7800-4E08-9EF1-071A3CB41B03}" type="datetimeFigureOut">
              <a:rPr lang="en-US" smtClean="0"/>
              <a:t>6/21/2015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4499-7E6B-481E-B394-119EE8159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816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1F2B5-7800-4E08-9EF1-071A3CB41B03}" type="datetimeFigureOut">
              <a:rPr lang="en-US" smtClean="0"/>
              <a:t>6/21/2015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4499-7E6B-481E-B394-119EE8159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529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1F2B5-7800-4E08-9EF1-071A3CB41B03}" type="datetimeFigureOut">
              <a:rPr lang="en-US" smtClean="0"/>
              <a:t>6/21/2015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C4499-7E6B-481E-B394-119EE8159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380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End points in PTCA trials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stent thrombosis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Clinical </a:t>
            </a:r>
            <a:r>
              <a:rPr lang="en-US" dirty="0"/>
              <a:t>definition of possible stent thrombosis is considered to </a:t>
            </a:r>
            <a:r>
              <a:rPr lang="en-US" dirty="0" smtClean="0"/>
              <a:t>have occurred </a:t>
            </a:r>
            <a:r>
              <a:rPr lang="en-US" dirty="0"/>
              <a:t>with any unexplained death from 30 days after </a:t>
            </a:r>
            <a:r>
              <a:rPr lang="en-US" dirty="0" smtClean="0"/>
              <a:t>intracoronary stenting </a:t>
            </a:r>
            <a:r>
              <a:rPr lang="en-US" dirty="0"/>
              <a:t>until end of trial follow-up</a:t>
            </a:r>
          </a:p>
        </p:txBody>
      </p:sp>
    </p:spTree>
    <p:extLst>
      <p:ext uri="{BB962C8B-B14F-4D97-AF65-F5344CB8AC3E}">
        <p14:creationId xmlns:p14="http://schemas.microsoft.com/office/powerpoint/2010/main" val="313110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 A </a:t>
            </a:r>
            <a:r>
              <a:rPr lang="en-US" dirty="0" smtClean="0"/>
              <a:t>successful angioplasty </a:t>
            </a:r>
            <a:r>
              <a:rPr lang="en-US" dirty="0"/>
              <a:t>is defined as the reduction of a minimum stenosis diameter to </a:t>
            </a:r>
            <a:endParaRPr lang="en-US" dirty="0" smtClean="0"/>
          </a:p>
          <a:p>
            <a:pPr lvl="1"/>
            <a:r>
              <a:rPr lang="en-US" dirty="0" smtClean="0"/>
              <a:t>&lt;</a:t>
            </a:r>
            <a:r>
              <a:rPr lang="en-US" dirty="0"/>
              <a:t>50% </a:t>
            </a:r>
            <a:r>
              <a:rPr lang="en-US" dirty="0" smtClean="0"/>
              <a:t>for balloon angioplasty</a:t>
            </a:r>
          </a:p>
          <a:p>
            <a:pPr lvl="1"/>
            <a:r>
              <a:rPr lang="en-US" dirty="0" smtClean="0"/>
              <a:t>&lt;</a:t>
            </a:r>
            <a:r>
              <a:rPr lang="en-US" dirty="0"/>
              <a:t>20</a:t>
            </a:r>
            <a:r>
              <a:rPr lang="en-US" dirty="0" smtClean="0"/>
              <a:t>% for coronary stents </a:t>
            </a:r>
          </a:p>
          <a:p>
            <a:r>
              <a:rPr lang="en-US" dirty="0" smtClean="0"/>
              <a:t>with </a:t>
            </a:r>
            <a:r>
              <a:rPr lang="en-US" dirty="0"/>
              <a:t>a final TIMI flow grade 3 (visually assessed by angiography) without side branch loss, flow-limiting dissection, or angiographic </a:t>
            </a:r>
            <a:r>
              <a:rPr lang="en-US" dirty="0" smtClean="0"/>
              <a:t>thrombus.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66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</a:t>
            </a:r>
            <a:r>
              <a:rPr lang="en-US" dirty="0"/>
              <a:t>reference diameter i</a:t>
            </a:r>
            <a:r>
              <a:rPr lang="en-US" dirty="0" smtClean="0"/>
              <a:t>s </a:t>
            </a:r>
            <a:r>
              <a:rPr lang="en-US" dirty="0"/>
              <a:t>defined as the average of the proximal and distal diameters of the non </a:t>
            </a:r>
            <a:r>
              <a:rPr lang="en-US" dirty="0" smtClean="0"/>
              <a:t>diseased </a:t>
            </a:r>
            <a:r>
              <a:rPr lang="en-US" dirty="0"/>
              <a:t>vessel before PCI. </a:t>
            </a:r>
          </a:p>
          <a:p>
            <a:r>
              <a:rPr lang="en-US" i="1" dirty="0"/>
              <a:t>Percent diameter stenosis</a:t>
            </a:r>
            <a:r>
              <a:rPr lang="en-US" dirty="0"/>
              <a:t> i</a:t>
            </a:r>
            <a:r>
              <a:rPr lang="en-US" dirty="0" smtClean="0"/>
              <a:t>s </a:t>
            </a:r>
            <a:r>
              <a:rPr lang="en-US" dirty="0"/>
              <a:t>defined as [1−(MLD/reference vessel diameter)]×100.</a:t>
            </a:r>
          </a:p>
          <a:p>
            <a:r>
              <a:rPr lang="en-US" dirty="0"/>
              <a:t>Acute gain i</a:t>
            </a:r>
            <a:r>
              <a:rPr lang="en-US" dirty="0" smtClean="0"/>
              <a:t>s </a:t>
            </a:r>
            <a:r>
              <a:rPr lang="en-US" dirty="0"/>
              <a:t>defined as </a:t>
            </a:r>
            <a:r>
              <a:rPr lang="en-US" dirty="0" smtClean="0"/>
              <a:t>the </a:t>
            </a:r>
            <a:r>
              <a:rPr lang="en-US" dirty="0"/>
              <a:t>difference between the post procedural MLD and the </a:t>
            </a:r>
            <a:r>
              <a:rPr lang="en-US" dirty="0" err="1"/>
              <a:t>preprocedural</a:t>
            </a:r>
            <a:r>
              <a:rPr lang="en-US" dirty="0"/>
              <a:t> </a:t>
            </a:r>
            <a:r>
              <a:rPr lang="en-US" dirty="0" smtClean="0"/>
              <a:t>MLD</a:t>
            </a:r>
            <a:endParaRPr lang="en-US" i="1" dirty="0" smtClean="0"/>
          </a:p>
          <a:p>
            <a:r>
              <a:rPr lang="en-US" i="1" dirty="0" smtClean="0"/>
              <a:t>Late </a:t>
            </a:r>
            <a:r>
              <a:rPr lang="en-US" i="1" dirty="0"/>
              <a:t>loss</a:t>
            </a:r>
            <a:r>
              <a:rPr lang="en-US" dirty="0"/>
              <a:t> i</a:t>
            </a:r>
            <a:r>
              <a:rPr lang="en-US" dirty="0" smtClean="0"/>
              <a:t>s </a:t>
            </a:r>
            <a:r>
              <a:rPr lang="en-US" dirty="0"/>
              <a:t>defined as the difference between the MLD immediately after the procedure and the MLD at 6- to 8-month follow-up. </a:t>
            </a:r>
            <a:endParaRPr lang="en-US" dirty="0" smtClean="0"/>
          </a:p>
          <a:p>
            <a:r>
              <a:rPr lang="en-US" dirty="0" smtClean="0"/>
              <a:t>Angiographic </a:t>
            </a:r>
            <a:r>
              <a:rPr lang="en-US" dirty="0"/>
              <a:t>binary restenosis i</a:t>
            </a:r>
            <a:r>
              <a:rPr lang="en-US" dirty="0" smtClean="0"/>
              <a:t>s </a:t>
            </a:r>
            <a:r>
              <a:rPr lang="en-US" dirty="0"/>
              <a:t>defined as &gt;50% diameter stenosis of the target lesion located within the stented region and the vessel 5 mm proximal and distal to the stent on follow-up angiography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18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 revascularization is considered clinically indicated if angiography at follow-up shows a percent diameter </a:t>
            </a:r>
            <a:r>
              <a:rPr lang="en-US" dirty="0" smtClean="0"/>
              <a:t>stenosis ≥ 50</a:t>
            </a:r>
            <a:r>
              <a:rPr lang="en-US" dirty="0"/>
              <a:t>% </a:t>
            </a:r>
            <a:r>
              <a:rPr lang="en-US" dirty="0" smtClean="0"/>
              <a:t>and </a:t>
            </a:r>
            <a:r>
              <a:rPr lang="en-US" dirty="0"/>
              <a:t>if </a:t>
            </a:r>
            <a:r>
              <a:rPr lang="en-US" dirty="0" smtClean="0"/>
              <a:t>one of </a:t>
            </a:r>
            <a:r>
              <a:rPr lang="en-US" dirty="0"/>
              <a:t>the following occurs: 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dirty="0"/>
              <a:t>a positive history of recurrent angina </a:t>
            </a:r>
            <a:r>
              <a:rPr lang="en-US" dirty="0" smtClean="0"/>
              <a:t>pectoris, presumably </a:t>
            </a:r>
            <a:r>
              <a:rPr lang="en-US" dirty="0"/>
              <a:t>related to the target </a:t>
            </a:r>
            <a:r>
              <a:rPr lang="en-US" dirty="0" smtClean="0"/>
              <a:t>vessel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objective signs of ischemia at rest (ECG </a:t>
            </a:r>
            <a:r>
              <a:rPr lang="en-US" dirty="0" smtClean="0"/>
              <a:t>changes) or </a:t>
            </a:r>
            <a:r>
              <a:rPr lang="en-US" dirty="0"/>
              <a:t>during exercise test (or equivalent), presumably related to the target </a:t>
            </a:r>
            <a:r>
              <a:rPr lang="en-US" dirty="0" smtClean="0"/>
              <a:t>vessel </a:t>
            </a:r>
          </a:p>
          <a:p>
            <a:pPr lvl="1"/>
            <a:r>
              <a:rPr lang="en-US" dirty="0" smtClean="0"/>
              <a:t>abnormal </a:t>
            </a:r>
            <a:r>
              <a:rPr lang="en-US" dirty="0"/>
              <a:t>results of any invasive functional diagnostic test (</a:t>
            </a:r>
            <a:r>
              <a:rPr lang="en-US" dirty="0" err="1"/>
              <a:t>eg</a:t>
            </a:r>
            <a:r>
              <a:rPr lang="en-US" dirty="0"/>
              <a:t>, Doppler flow </a:t>
            </a:r>
            <a:r>
              <a:rPr lang="en-US" dirty="0" smtClean="0"/>
              <a:t>velocity reserve</a:t>
            </a:r>
            <a:r>
              <a:rPr lang="en-US" dirty="0"/>
              <a:t>, fractional flow reserve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TLR or TVR with a diameter stenosis ≥ </a:t>
            </a:r>
            <a:r>
              <a:rPr lang="en-US" dirty="0" smtClean="0"/>
              <a:t>70</a:t>
            </a:r>
            <a:r>
              <a:rPr lang="en-US" dirty="0"/>
              <a:t>% even in the absence of the above-mentioned ischemic signs or symptoms</a:t>
            </a:r>
          </a:p>
        </p:txBody>
      </p:sp>
    </p:spTree>
    <p:extLst>
      <p:ext uri="{BB962C8B-B14F-4D97-AF65-F5344CB8AC3E}">
        <p14:creationId xmlns:p14="http://schemas.microsoft.com/office/powerpoint/2010/main" val="87327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target lesion is defined as the treated segment from 5 mm proximal to the stent and to 5 mm distal to the stent</a:t>
            </a:r>
          </a:p>
          <a:p>
            <a:r>
              <a:rPr lang="en-US" dirty="0" smtClean="0"/>
              <a:t>Target </a:t>
            </a:r>
            <a:r>
              <a:rPr lang="en-US" dirty="0"/>
              <a:t>lesion </a:t>
            </a:r>
            <a:r>
              <a:rPr lang="en-US" dirty="0" smtClean="0"/>
              <a:t>revascularization </a:t>
            </a:r>
            <a:r>
              <a:rPr lang="en-US" dirty="0"/>
              <a:t>is defined as a</a:t>
            </a:r>
            <a:r>
              <a:rPr lang="en-US" dirty="0" smtClean="0"/>
              <a:t>ny </a:t>
            </a:r>
            <a:r>
              <a:rPr lang="en-US" dirty="0"/>
              <a:t>repeat percutaneous intervention of the target lesion or bypass surgery of the target </a:t>
            </a:r>
            <a:r>
              <a:rPr lang="en-US" dirty="0" smtClean="0"/>
              <a:t>vessel performed </a:t>
            </a:r>
            <a:r>
              <a:rPr lang="en-US" dirty="0"/>
              <a:t>for restenosis or other complication of the target lesion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2390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target vessel is defined as the entire major coronary vessel proximal and distal to the target lesion, which includes upstream and downstream branches and the target lesion itself.</a:t>
            </a:r>
          </a:p>
          <a:p>
            <a:r>
              <a:rPr lang="en-US" dirty="0"/>
              <a:t>Target vessel Revascularization</a:t>
            </a:r>
            <a:r>
              <a:rPr lang="en-US" dirty="0" smtClean="0"/>
              <a:t> is defined as any repeat percutaneous intervention or surgical bypass of any segment of the target vessel. </a:t>
            </a:r>
            <a:endParaRPr lang="en-US" dirty="0" smtClean="0"/>
          </a:p>
          <a:p>
            <a:r>
              <a:rPr lang="en-US" dirty="0"/>
              <a:t>Other vessel revascularization i</a:t>
            </a:r>
            <a:r>
              <a:rPr lang="en-US" dirty="0" smtClean="0"/>
              <a:t>s </a:t>
            </a:r>
            <a:r>
              <a:rPr lang="en-US" dirty="0"/>
              <a:t>defined as unplanned repeat revascularization of a coronary artery or bypass graft other than the vessel treated at index PCI.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2713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Myocardial infarction classification and criteria for diagnosis.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11498"/>
          <a:stretch/>
        </p:blipFill>
        <p:spPr>
          <a:xfrm>
            <a:off x="0" y="2538484"/>
            <a:ext cx="9162074" cy="2515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05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Definite stent thrombosis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8800"/>
            <a:ext cx="7886700" cy="481766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Angiographic confirmation of stent </a:t>
            </a:r>
            <a:r>
              <a:rPr lang="en-US" dirty="0" smtClean="0"/>
              <a:t>thrombosis</a:t>
            </a:r>
            <a:endParaRPr lang="en-US" dirty="0"/>
          </a:p>
          <a:p>
            <a:pPr lvl="1"/>
            <a:r>
              <a:rPr lang="en-US" dirty="0"/>
              <a:t>The presence of a </a:t>
            </a:r>
            <a:r>
              <a:rPr lang="en-US" dirty="0" smtClean="0"/>
              <a:t>thrombus </a:t>
            </a:r>
            <a:r>
              <a:rPr lang="en-US" dirty="0"/>
              <a:t>that originates in the stent or in </a:t>
            </a:r>
            <a:r>
              <a:rPr lang="en-US" dirty="0" smtClean="0"/>
              <a:t>the segment </a:t>
            </a:r>
            <a:r>
              <a:rPr lang="en-US" dirty="0"/>
              <a:t>5 mm proximal or distal to the stent and presence of </a:t>
            </a:r>
            <a:r>
              <a:rPr lang="en-US" dirty="0" smtClean="0"/>
              <a:t>at least </a:t>
            </a:r>
            <a:r>
              <a:rPr lang="en-US" dirty="0"/>
              <a:t>1 of the following criteria within a 48-hour time window:</a:t>
            </a:r>
          </a:p>
          <a:p>
            <a:pPr lvl="2"/>
            <a:r>
              <a:rPr lang="en-US" dirty="0"/>
              <a:t>Acute onset of ischemic symptoms at </a:t>
            </a:r>
            <a:r>
              <a:rPr lang="en-US" dirty="0" smtClean="0"/>
              <a:t>rest </a:t>
            </a:r>
          </a:p>
          <a:p>
            <a:pPr lvl="2"/>
            <a:r>
              <a:rPr lang="en-US" dirty="0" smtClean="0"/>
              <a:t>New </a:t>
            </a:r>
            <a:r>
              <a:rPr lang="en-US" dirty="0"/>
              <a:t>ischemic ECG changes that suggest acute ischemia</a:t>
            </a:r>
          </a:p>
          <a:p>
            <a:pPr lvl="2"/>
            <a:r>
              <a:rPr lang="en-US" dirty="0"/>
              <a:t>Typical rise and fall in cardiac biomarkers (refer to definition </a:t>
            </a:r>
            <a:r>
              <a:rPr lang="en-US" dirty="0" smtClean="0"/>
              <a:t>of spontaneous </a:t>
            </a:r>
            <a:r>
              <a:rPr lang="en-US" dirty="0"/>
              <a:t>MI)</a:t>
            </a:r>
          </a:p>
          <a:p>
            <a:pPr lvl="1"/>
            <a:r>
              <a:rPr lang="en-US" dirty="0" err="1"/>
              <a:t>Nonocclusive</a:t>
            </a:r>
            <a:r>
              <a:rPr lang="en-US" dirty="0"/>
              <a:t> thrombus</a:t>
            </a:r>
          </a:p>
          <a:p>
            <a:pPr lvl="2"/>
            <a:r>
              <a:rPr lang="en-US" dirty="0"/>
              <a:t>Intracoronary thrombus is defined as a (</a:t>
            </a:r>
            <a:r>
              <a:rPr lang="en-US" dirty="0" err="1"/>
              <a:t>spheric</a:t>
            </a:r>
            <a:r>
              <a:rPr lang="en-US" dirty="0"/>
              <a:t>, ovoid, </a:t>
            </a:r>
            <a:r>
              <a:rPr lang="en-US" dirty="0" smtClean="0"/>
              <a:t>or irregular</a:t>
            </a:r>
            <a:r>
              <a:rPr lang="en-US" dirty="0"/>
              <a:t>) </a:t>
            </a:r>
            <a:r>
              <a:rPr lang="en-US" dirty="0" err="1"/>
              <a:t>noncalcified</a:t>
            </a:r>
            <a:r>
              <a:rPr lang="en-US" dirty="0"/>
              <a:t> filling defect or </a:t>
            </a:r>
            <a:r>
              <a:rPr lang="en-US" dirty="0" err="1"/>
              <a:t>lucency</a:t>
            </a:r>
            <a:r>
              <a:rPr lang="en-US" dirty="0"/>
              <a:t> surrounded </a:t>
            </a:r>
            <a:r>
              <a:rPr lang="en-US" dirty="0" smtClean="0"/>
              <a:t>by contrast </a:t>
            </a:r>
            <a:r>
              <a:rPr lang="en-US" dirty="0"/>
              <a:t>material (on 3 sides or within a coronary stenosis) </a:t>
            </a:r>
            <a:r>
              <a:rPr lang="en-US" dirty="0" smtClean="0"/>
              <a:t>seen in </a:t>
            </a:r>
            <a:r>
              <a:rPr lang="en-US" dirty="0"/>
              <a:t>multiple projections, or persistence of contrast material </a:t>
            </a:r>
            <a:r>
              <a:rPr lang="en-US" dirty="0" smtClean="0"/>
              <a:t>within the </a:t>
            </a:r>
            <a:r>
              <a:rPr lang="en-US" dirty="0"/>
              <a:t>lumen, or a visible embolization of intraluminal </a:t>
            </a:r>
            <a:r>
              <a:rPr lang="en-US" dirty="0" smtClean="0"/>
              <a:t>material downstream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Occlusive thrombus</a:t>
            </a:r>
          </a:p>
          <a:p>
            <a:pPr lvl="2"/>
            <a:r>
              <a:rPr lang="en-US" dirty="0"/>
              <a:t>TIMI 0 or TIMI 1 </a:t>
            </a:r>
            <a:r>
              <a:rPr lang="en-US" dirty="0" err="1"/>
              <a:t>intrastent</a:t>
            </a:r>
            <a:r>
              <a:rPr lang="en-US" dirty="0"/>
              <a:t> or proximal to a stent up to the most adjacent proximal side branch or main branch (if originates from the side branch).</a:t>
            </a:r>
          </a:p>
          <a:p>
            <a:r>
              <a:rPr lang="en-US" dirty="0" smtClean="0"/>
              <a:t>Pathological </a:t>
            </a:r>
            <a:r>
              <a:rPr lang="en-US" dirty="0"/>
              <a:t>confirmation of stent thrombosis</a:t>
            </a:r>
          </a:p>
          <a:p>
            <a:pPr lvl="1"/>
            <a:r>
              <a:rPr lang="en-US" dirty="0"/>
              <a:t>Evidence of recent thrombus within the stent determined at </a:t>
            </a:r>
            <a:r>
              <a:rPr lang="en-US" dirty="0" smtClean="0"/>
              <a:t>autopsy or </a:t>
            </a:r>
            <a:r>
              <a:rPr lang="en-US" dirty="0"/>
              <a:t>via examination of tissue retrieved following </a:t>
            </a:r>
            <a:r>
              <a:rPr lang="en-US" dirty="0" err="1" smtClean="0"/>
              <a:t>thrombectomy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7963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Probable stent thrombosis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Clinical </a:t>
            </a:r>
            <a:r>
              <a:rPr lang="en-US" dirty="0"/>
              <a:t>definition of probable stent thrombosis is considered to </a:t>
            </a:r>
            <a:r>
              <a:rPr lang="en-US" dirty="0" smtClean="0"/>
              <a:t>have occurred </a:t>
            </a:r>
            <a:r>
              <a:rPr lang="en-US" dirty="0"/>
              <a:t>after intracoronary stenting in the following cases:</a:t>
            </a:r>
          </a:p>
          <a:p>
            <a:pPr lvl="1"/>
            <a:r>
              <a:rPr lang="en-US" dirty="0"/>
              <a:t>Any unexplained death within the first 30 </a:t>
            </a:r>
            <a:r>
              <a:rPr lang="en-US" dirty="0" smtClean="0"/>
              <a:t>days§ </a:t>
            </a:r>
          </a:p>
          <a:p>
            <a:pPr lvl="1"/>
            <a:r>
              <a:rPr lang="en-US" dirty="0" smtClean="0"/>
              <a:t>Irrespective </a:t>
            </a:r>
            <a:r>
              <a:rPr lang="en-US" dirty="0"/>
              <a:t>of the time after the index procedure, any MI that </a:t>
            </a:r>
            <a:r>
              <a:rPr lang="en-US" dirty="0" smtClean="0"/>
              <a:t>is related </a:t>
            </a:r>
            <a:r>
              <a:rPr lang="en-US" dirty="0"/>
              <a:t>to documented acute ischemia in the territory of </a:t>
            </a:r>
            <a:r>
              <a:rPr lang="en-US" dirty="0" smtClean="0"/>
              <a:t>the implanted </a:t>
            </a:r>
            <a:r>
              <a:rPr lang="en-US" dirty="0"/>
              <a:t>stent without angiographic confirmation of stent </a:t>
            </a:r>
            <a:r>
              <a:rPr lang="en-US" dirty="0" smtClean="0"/>
              <a:t>thrombosis and </a:t>
            </a:r>
            <a:r>
              <a:rPr lang="en-US" dirty="0"/>
              <a:t>in the absence of any other obvious cause</a:t>
            </a:r>
          </a:p>
        </p:txBody>
      </p:sp>
    </p:spTree>
    <p:extLst>
      <p:ext uri="{BB962C8B-B14F-4D97-AF65-F5344CB8AC3E}">
        <p14:creationId xmlns:p14="http://schemas.microsoft.com/office/powerpoint/2010/main" val="187099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7495</TotalTime>
  <Words>595</Words>
  <Application>Microsoft Office PowerPoint</Application>
  <PresentationFormat>On-screen Show (4:3)</PresentationFormat>
  <Paragraphs>42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End points in PTCA trials</vt:lpstr>
      <vt:lpstr>PowerPoint Presentation</vt:lpstr>
      <vt:lpstr>PowerPoint Presentation</vt:lpstr>
      <vt:lpstr>PowerPoint Presentation</vt:lpstr>
      <vt:lpstr> </vt:lpstr>
      <vt:lpstr>PowerPoint Presentation</vt:lpstr>
      <vt:lpstr>Myocardial infarction classification and criteria for diagnosis.</vt:lpstr>
      <vt:lpstr>Definite stent thrombosis</vt:lpstr>
      <vt:lpstr>Probable stent thrombosis </vt:lpstr>
      <vt:lpstr>Possible stent thrombosis 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Anish Nair</dc:creator>
  <cp:lastModifiedBy>Anish Nair</cp:lastModifiedBy>
  <cp:revision>19</cp:revision>
  <dcterms:created xsi:type="dcterms:W3CDTF">2015-06-05T05:28:32Z</dcterms:created>
  <dcterms:modified xsi:type="dcterms:W3CDTF">2015-06-21T16:30:31Z</dcterms:modified>
</cp:coreProperties>
</file>